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3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4" r:id="rId56"/>
    <p:sldId id="316" r:id="rId57"/>
    <p:sldId id="317" r:id="rId58"/>
    <p:sldId id="318" r:id="rId59"/>
    <p:sldId id="319" r:id="rId60"/>
    <p:sldId id="321" r:id="rId61"/>
    <p:sldId id="322" r:id="rId62"/>
    <p:sldId id="323" r:id="rId63"/>
    <p:sldId id="324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1" r:id="rId100"/>
    <p:sldId id="362" r:id="rId101"/>
    <p:sldId id="363" r:id="rId102"/>
    <p:sldId id="364" r:id="rId103"/>
    <p:sldId id="365" r:id="rId104"/>
    <p:sldId id="366" r:id="rId105"/>
    <p:sldId id="367" r:id="rId106"/>
    <p:sldId id="368" r:id="rId107"/>
    <p:sldId id="369" r:id="rId108"/>
    <p:sldId id="370" r:id="rId109"/>
    <p:sldId id="371" r:id="rId110"/>
    <p:sldId id="372" r:id="rId111"/>
    <p:sldId id="373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83" r:id="rId12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24"/>
      <p:bold r:id="rId125"/>
      <p:italic r:id="rId126"/>
      <p:boldItalic r:id="rId127"/>
    </p:embeddedFont>
    <p:embeddedFont>
      <p:font typeface="Roboto Mono" pitchFamily="49" charset="0"/>
      <p:regular r:id="rId128"/>
      <p:bold r:id="rId129"/>
      <p:italic r:id="rId130"/>
      <p:boldItalic r:id="rId1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.fntdata"/><Relationship Id="rId129" Type="http://schemas.openxmlformats.org/officeDocument/2006/relationships/font" Target="fonts/font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7.fntdata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9873f04c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9873f04c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49873f04cb_3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49873f04cb_3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49873f04cb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49873f04cb_3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49873f04cb_3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49873f04cb_3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49873f04cb_3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49873f04cb_3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49873f04cb_3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49873f04cb_3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49873f04cb_3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49873f04cb_3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49873f04cb_3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49873f04cb_3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49873f04cb_3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49873f04cb_3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49873f04cb_3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49873f04cb_3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49873f04cb_3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49873f04cb_3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9873f04cb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9873f04cb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49873f04cb_3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49873f04cb_3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49873f04cb_3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49873f04cb_3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49873f04cb_3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49873f04cb_3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49873f04cb_3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49873f04cb_3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49873f04cb_3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49873f04cb_3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49873f04cb_3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49873f04cb_3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49873f04cb_3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49873f04cb_3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49873f04cb_3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49873f04cb_3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49873f04cb_3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49873f04cb_3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49873f04cb_3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49873f04cb_3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9873f04c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9873f04c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49873f04cb_3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49873f04cb_3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49873f04cb_3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49873f04cb_3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9873f04c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9873f04c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197625b89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197625b89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197625b89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197625b89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197625b8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197625b89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197625b8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4197625b8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197625b89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197625b89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197625b89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197625b89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9873f04c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9873f04c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197625b89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197625b89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197625b89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197625b89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197625b89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4197625b89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197625b89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197625b89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197625b89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197625b89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9873f04cb_3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9873f04cb_3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9873f04cb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9873f04cb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9873f04cb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9873f04cb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4197625b8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4197625b89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197625b89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4197625b89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49873f04c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49873f04c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197625b8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197625b8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197625b89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197625b89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197625b89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197625b89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197625b89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4197625b89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49873f04cb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49873f04cb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9873f04cb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9873f04cb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9873f04cb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9873f04cb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9873f04cb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49873f04cb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9873f04cb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49873f04cb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9873f04cb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49873f04cb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9873f04c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49873f04c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9873f04cb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49873f04cb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9873f04cb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9873f04cb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49873f04cb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49873f04cb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49873f04cb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49873f04cb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9873f04cb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9873f04cb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9873f04cb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49873f04cb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9873f04c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49873f04c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49873f04cb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49873f04cb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49873f04cb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49873f04cb_2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9873f04cb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49873f04cb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9873f04c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49873f04c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9873f04cb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49873f04cb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9873f04cb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49873f04cb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9873f04cb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49873f04cb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9873f04cb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49873f04cb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9873f04cb_2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49873f04cb_2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9873f04cb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9873f04cb_2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49873f04cb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49873f04cb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49873f04cb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49873f04cb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49873f04cb_2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49873f04cb_2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49873f04cb_3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49873f04cb_3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9873f04cb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9873f04cb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49873f04cb_3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49873f04cb_3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9873f04cb_3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9873f04cb_3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49873f04cb_3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49873f04cb_3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49873f04cb_3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49873f04cb_3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49873f04cb_3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49873f04cb_3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49873f04cb_3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49873f04cb_3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49873f04cb_3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49873f04cb_3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9873f04cb_3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49873f04cb_3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49873f04cb_3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49873f04cb_3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49873f04cb_3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49873f04cb_3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9873f04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9873f04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49873f04cb_3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49873f04cb_3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49873f04cb_3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49873f04cb_3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49873f04cb_3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49873f04cb_3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49873f04cb_3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49873f04cb_3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49873f04cb_3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49873f04cb_3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49bd1555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49bd1555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49bd1555d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49bd1555d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49bd1555d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49bd1555d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49bd1555d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49bd1555d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49bd1555d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49bd1555d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9873f04c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9873f04c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49bd1555d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49bd1555d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9bd1555d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9bd1555d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49bd1555d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49bd1555d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49bd1555d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49bd1555d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49bd1555d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49bd1555d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49bd1555d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49bd1555d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49bd1555d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49bd1555d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49bd1555d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49bd1555d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49bd1555d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49bd1555d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49bd1555d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49bd1555d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9873f04c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9873f04c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49bd1555d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49bd1555dc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49bd1555d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49bd1555d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49bd1555dc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49bd1555dc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49873f04cb_2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49873f04cb_2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49873f04cb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49873f04cb_3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49873f04cb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49873f04cb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49873f04cb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49873f04cb_3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49873f04cb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49873f04cb_3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49873f04cb_3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49873f04cb_3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49873f04cb_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49873f04cb_3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4%D1%80%D0%BE%D0%BD%D1%82%D0%B5%D0%BD%D0%B4_%D0%B8_%D0%B1%D1%8D%D0%BA%D0%B5%D0%BD%D0%B4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mGr0RszHc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IndexedDB_API/Browser_storage_limits_and_eviction_criteri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8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Современный фронтенд-разработчик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Важно</a:t>
            </a:r>
            <a:endParaRPr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25" y="1303475"/>
            <a:ext cx="6486524" cy="31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19"/>
          <p:cNvSpPr txBox="1">
            <a:spLocks noGrp="1"/>
          </p:cNvSpPr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развиваться?</a:t>
            </a:r>
            <a:endParaRPr sz="21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развиваться?</a:t>
            </a:r>
            <a:endParaRPr/>
          </a:p>
        </p:txBody>
      </p:sp>
      <p:sp>
        <p:nvSpPr>
          <p:cNvPr id="673" name="Google Shape;673;p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Много практики — пробуйте новое, старайтесь развиваться всесторонне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Читайте статьи — например на Habrahabr, Medium, Learn Javascript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1"/>
          <p:cNvSpPr txBox="1">
            <a:spLocks noGrp="1"/>
          </p:cNvSpPr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Frontend - это не только браузер</a:t>
            </a:r>
            <a:endParaRPr sz="21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22"/>
          <p:cNvSpPr txBox="1">
            <a:spLocks noGrp="1"/>
          </p:cNvSpPr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Server-side</a:t>
            </a:r>
            <a:endParaRPr sz="21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275" y="1090613"/>
            <a:ext cx="4831448" cy="296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Node.JS</a:t>
            </a:r>
            <a:endParaRPr/>
          </a:p>
        </p:txBody>
      </p:sp>
      <p:sp>
        <p:nvSpPr>
          <p:cNvPr id="694" name="Google Shape;694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Локальные и консольные утилиты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</a:pPr>
            <a:r>
              <a:rPr lang="ru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Сборщики, трансляторы, компиляторы</a:t>
            </a:r>
            <a:endParaRPr sz="1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</a:pPr>
            <a:r>
              <a:rPr lang="ru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Скриптинг, CLI, генерация документации, тесты</a:t>
            </a:r>
            <a:endParaRPr sz="1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Серверы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</a:pPr>
            <a:r>
              <a:rPr lang="ru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API, dev-сервера, бекенды для SPA</a:t>
            </a:r>
            <a:endParaRPr sz="1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</a:pPr>
            <a:r>
              <a:rPr lang="ru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Highload &amp; real-time системы: игры, чаты</a:t>
            </a:r>
            <a:endParaRPr sz="1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</a:pPr>
            <a:r>
              <a:rPr lang="ru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Заплаты в узкие места уже готовых систем</a:t>
            </a:r>
            <a:endParaRPr sz="1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Клиентские приложения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</a:pPr>
            <a:r>
              <a:rPr lang="ru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Кравлеры, сборщики данных, анализаторы логов, статистики</a:t>
            </a:r>
            <a:endParaRPr sz="1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</a:pPr>
            <a:r>
              <a:rPr lang="ru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Desktop приложения (nw.js, Electron)</a:t>
            </a:r>
            <a:endParaRPr sz="1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Железо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</a:pPr>
            <a:r>
              <a:rPr lang="ru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Работа на микроконтроллерах (Tessel, Espruino...)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588" y="1672772"/>
            <a:ext cx="6816824" cy="17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638175"/>
            <a:ext cx="68580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7"/>
          <p:cNvSpPr txBox="1">
            <a:spLocks noGrp="1"/>
          </p:cNvSpPr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Desktop</a:t>
            </a:r>
            <a:endParaRPr sz="21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Chromium</a:t>
            </a:r>
            <a:endParaRPr/>
          </a:p>
        </p:txBody>
      </p:sp>
      <p:sp>
        <p:nvSpPr>
          <p:cNvPr id="715" name="Google Shape;715;p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ru" b="1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Chromium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веб-браузер с открытым исходным кодом, разрабатываемый сообществом The Chromium Authors, компанией Google и некоторыми другими компаниями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Service Worker - это файл</a:t>
            </a:r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900" y="1084400"/>
            <a:ext cx="775619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Electron</a:t>
            </a:r>
            <a:endParaRPr/>
          </a:p>
        </p:txBody>
      </p:sp>
      <p:sp>
        <p:nvSpPr>
          <p:cNvPr id="726" name="Google Shape;726;p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Electron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— фреймворк, разработанный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Позволяет разрабатывать нативные графические приложения для операционных систем с помощью веб-технологий, комбинируя возможности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Node.js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для работы с </a:t>
            </a:r>
            <a:r>
              <a:rPr lang="ru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back-end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 браузера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Chromium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</a:rPr>
              <a:t>Популярность</a:t>
            </a:r>
            <a:endParaRPr sz="315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1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Atom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Slack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Visual Studio Code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GitHub Desktop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Hyper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Discord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Spotify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32"/>
          <p:cNvSpPr txBox="1">
            <a:spLocks noGrp="1"/>
          </p:cNvSpPr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Mobile</a:t>
            </a:r>
            <a:endParaRPr sz="21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484325"/>
            <a:ext cx="841967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923" y="872063"/>
            <a:ext cx="3814150" cy="33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React Native</a:t>
            </a:r>
            <a:endParaRPr/>
          </a:p>
        </p:txBody>
      </p:sp>
      <p:sp>
        <p:nvSpPr>
          <p:cNvPr id="753" name="Google Shape;753;p1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ru" b="1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React Native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фреймворк для построения нативных мобильных приложений с использованием React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Пример</a:t>
            </a:r>
            <a:endParaRPr/>
          </a:p>
        </p:txBody>
      </p:sp>
      <p:pic>
        <p:nvPicPr>
          <p:cNvPr id="759" name="Google Shape;759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13" y="1112975"/>
            <a:ext cx="701497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063" y="328350"/>
            <a:ext cx="7381875" cy="44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Популярность</a:t>
            </a:r>
            <a:endParaRPr sz="315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Facebook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Instagram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Airbnb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Walmart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Sberbank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Примерчик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r>
              <a:rPr lang="ru" sz="2400"/>
              <a:t>https://googlechrome.github.io/samples/service-worker/</a:t>
            </a:r>
            <a:endParaRPr sz="24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9"/>
          <p:cNvSpPr txBox="1">
            <a:spLocks noGrp="1"/>
          </p:cNvSpPr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OS &amp; SmartTV</a:t>
            </a:r>
            <a:endParaRPr sz="21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OS &amp; SmartTV</a:t>
            </a:r>
            <a:endParaRPr/>
          </a:p>
        </p:txBody>
      </p:sp>
      <p:sp>
        <p:nvSpPr>
          <p:cNvPr id="781" name="Google Shape;781;p1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6858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WebOS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— веб-приложение, организующее платформу (операционную среду с набором готовых функций API) для выполнения других веб-приложений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68580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Tizen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— открытая операционная система на базе ядра Linux, предназначенная для широкого круга устройств, включая смартфоны, интернет-планшеты, компьютеры, автомобильные информационно-развлекательные системы, «умные» телевизоры и цифровые камеры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685800" algn="l" rtl="0">
              <a:spcBef>
                <a:spcPts val="1800"/>
              </a:spcBef>
              <a:spcAft>
                <a:spcPts val="1800"/>
              </a:spcAft>
              <a:buNone/>
            </a:pP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Chrome OS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— ОС от компании Google. Главной особенностью является доминирование веб-приложений над обычными функциями ОС</a:t>
            </a:r>
            <a:endParaRPr b="1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PWA</a:t>
            </a:r>
            <a:endParaRPr/>
          </a:p>
        </p:txBody>
      </p:sp>
      <p:sp>
        <p:nvSpPr>
          <p:cNvPr id="138" name="Google Shape;138;p27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https://frontend.tech-mail.ru/slides/s9/#113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Прогрессивные интернетные приложения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PWA</a:t>
            </a:r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PWA (Progressive Web Application) - технология в web-разработке, которая визуально и функционально трансформирует сайт в приложение (мобильное приложение в браузере).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391" y="0"/>
            <a:ext cx="289322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нужно сделать, чтобы завелось?</a:t>
            </a:r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Service Worker;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Application shell (оболочка для быстрой загрузки с Service Worker);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Web App Manifest;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Push Notifications (включено в Service Worker);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SSL-сертификат для передачи данных по протоколу HTTPS.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2025"/>
            <a:ext cx="8839200" cy="339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 App Manifest</a:t>
            </a:r>
            <a:endParaRPr/>
          </a:p>
        </p:txBody>
      </p:sp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60713"/>
            <a:ext cx="8520600" cy="1622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Web App Manifest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88" y="1017725"/>
            <a:ext cx="7610823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Apple Meta Tags</a:t>
            </a:r>
            <a:endParaRPr/>
          </a:p>
        </p:txBody>
      </p:sp>
      <p:pic>
        <p:nvPicPr>
          <p:cNvPr id="192" name="Google Shape;1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87" y="1247726"/>
            <a:ext cx="8659424" cy="33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Преимущества PWA</a:t>
            </a:r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PWA совмещает в себе свойства нативного приложения и функции браузера, что имеет свои преимущества:</a:t>
            </a:r>
            <a:endParaRPr>
              <a:solidFill>
                <a:schemeClr val="dk1"/>
              </a:solidFill>
            </a:endParaRPr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PWA поддерживается наиболее популярными ОС: Windows, iOS, Android. При этом загрузить можно на десктоп, смартфон, планшет, терминал в торговом зале;</a:t>
            </a:r>
            <a:endParaRPr>
              <a:solidFill>
                <a:schemeClr val="dk1"/>
              </a:solidFill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обновления добавляются разработчиками удаленно. Пользователи видят изменения и улучшения, но им не требуется скачивать эти обновления самостоятельно;</a:t>
            </a:r>
            <a:endParaRPr>
              <a:solidFill>
                <a:schemeClr val="dk1"/>
              </a:solidFill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PWA индексируется Google и другими поисковыми системами;</a:t>
            </a:r>
            <a:endParaRPr>
              <a:solidFill>
                <a:schemeClr val="dk1"/>
              </a:solidFill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благодаря сценарию Service Worker, который запускается браузером в фоновом режиме, и стратегии кэширования, обеспечивается возможность работы офлайн;</a:t>
            </a:r>
            <a:endParaRPr>
              <a:solidFill>
                <a:schemeClr val="dk1"/>
              </a:solidFill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Frontend отделен от Backend’a. Меньше времени и ресурсов тратится на разработку/переработку дизайна и логики взаимодействия PWA с клиентом;</a:t>
            </a:r>
            <a:endParaRPr>
              <a:solidFill>
                <a:schemeClr val="dk1"/>
              </a:solidFill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PWA можно установить без «Google play» и App Store, а также вопреки запрету устанавливать приложения из неизвестных источников. Лояльно относятся к PWA и антивирусные программы. Одновременно с этим передача данных происходит по протоколу HTTPS, поэтому PWA безопасно;</a:t>
            </a:r>
            <a:endParaRPr>
              <a:solidFill>
                <a:schemeClr val="dk1"/>
              </a:solidFill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с февраля 2019 года PWA можно добавлять в App Store и Google Play, давая пользователю возможность скачать приложение из привычного источника.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 PWA</a:t>
            </a:r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Технология PWA не универсальна и имеет ряд недостатков:</a:t>
            </a:r>
            <a:endParaRPr>
              <a:solidFill>
                <a:schemeClr val="dk1"/>
              </a:solidFill>
            </a:endParaRPr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не все устройства и не все операционные системы поддерживают полный набор возможностей PWA;</a:t>
            </a:r>
            <a:endParaRPr>
              <a:solidFill>
                <a:schemeClr val="dk1"/>
              </a:solidFill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невозможно наладить активное участие пользователей iOS (например приложение может хранить локальные данные и файлы размером только до 50 Мбайт, нет доступа к In-App Payments (встроенные платежи) и многим другим сервисам Apple, нет интеграции с Siri), поддержка iOS начинается с версии 11.3;</a:t>
            </a:r>
            <a:endParaRPr>
              <a:solidFill>
                <a:schemeClr val="dk1"/>
              </a:solidFill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работа офлайн ограничена;</a:t>
            </a:r>
            <a:endParaRPr>
              <a:solidFill>
                <a:schemeClr val="dk1"/>
              </a:solidFill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работу PWA может ограничивать неполный доступ к аппаратным компонентам;</a:t>
            </a:r>
            <a:endParaRPr>
              <a:solidFill>
                <a:schemeClr val="dk1"/>
              </a:solidFill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нет достаточной гибкости в отношении «специального» контента для пользователей (например программы лояльности);</a:t>
            </a:r>
            <a:endParaRPr>
              <a:solidFill>
                <a:schemeClr val="dk1"/>
              </a:solidFill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при использовании PWA увеличивается расход заряда батареи мобильного устройства.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Примерчик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r>
              <a:rPr lang="ru" sz="2400"/>
              <a:t>https://www.google.ru/maps/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Virtual DOM</a:t>
            </a:r>
            <a:endParaRPr/>
          </a:p>
        </p:txBody>
      </p:sp>
      <p:sp>
        <p:nvSpPr>
          <p:cNvPr id="215" name="Google Shape;215;p40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https://frontend.tech-mail.ru/slides/s10/#40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это?</a:t>
            </a:r>
            <a:endParaRPr/>
          </a:p>
        </p:txBody>
      </p:sp>
      <p:sp>
        <p:nvSpPr>
          <p:cNvPr id="226" name="Google Shape;22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Главная проблема DOM — он никогда не был рассчитан для создания </a:t>
            </a:r>
            <a:r>
              <a:rPr lang="ru" b="1">
                <a:solidFill>
                  <a:schemeClr val="dk1"/>
                </a:solidFill>
              </a:rPr>
              <a:t>динамического пользовательского интерфейса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Virtual DOM</a:t>
            </a:r>
            <a:r>
              <a:rPr lang="ru">
                <a:solidFill>
                  <a:schemeClr val="dk1"/>
                </a:solidFill>
              </a:rPr>
              <a:t> — это техника и набор библиотек/алгоритмов, которые позволяют нам улучшить производительность на клиентской стороне, избегая прямой работы с DOM путем создания и работы c абстракцией, имитирующей DOM-дерево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Как работает?</a:t>
            </a:r>
            <a:endParaRPr dirty="0"/>
          </a:p>
        </p:txBody>
      </p:sp>
      <p:sp>
        <p:nvSpPr>
          <p:cNvPr id="232" name="Google Shape;232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Вместо того, чтобы взаимодействовать с DOM напрямую, мы работаем с его </a:t>
            </a:r>
            <a:r>
              <a:rPr lang="ru" b="1">
                <a:solidFill>
                  <a:schemeClr val="dk1"/>
                </a:solidFill>
              </a:rPr>
              <a:t>легковесной копией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Мы можем вносить изменения в копию, исходя из наших потребностей, а после этого применять изменения к реальному DOM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При этом происходит сравнение DOM-дерева с его виртуальной копией, </a:t>
            </a:r>
            <a:r>
              <a:rPr lang="ru" b="1">
                <a:solidFill>
                  <a:schemeClr val="dk1"/>
                </a:solidFill>
              </a:rPr>
              <a:t>определяется разница и запускается перерисовка того, что было изменено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Как работает?</a:t>
            </a:r>
            <a:endParaRPr dirty="0"/>
          </a:p>
        </p:txBody>
      </p:sp>
      <p:sp>
        <p:nvSpPr>
          <p:cNvPr id="238" name="Google Shape;238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9" name="Google Shape;2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3320"/>
            <a:ext cx="9144000" cy="3394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Service Workers</a:t>
            </a:r>
            <a:endParaRPr/>
          </a:p>
        </p:txBody>
      </p:sp>
      <p:sp>
        <p:nvSpPr>
          <p:cNvPr id="66" name="Google Shape;66;p15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https://frontend.tech-mail.ru/slides/s6/#65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Virtual DOM</a:t>
            </a:r>
            <a:endParaRPr/>
          </a:p>
        </p:txBody>
      </p:sp>
      <p:sp>
        <p:nvSpPr>
          <p:cNvPr id="245" name="Google Shape;245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Такой подход работает быстрее, потому как не включает в себя все тяжеловесные части реального DOM. Но только если мы делаем это правильно.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Есть две проблемы: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Когда именно делать повторную перерисовку DOM?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Как это сделать эффективно?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Когда?</a:t>
            </a:r>
            <a:endParaRPr/>
          </a:p>
        </p:txBody>
      </p:sp>
      <p:sp>
        <p:nvSpPr>
          <p:cNvPr id="251" name="Google Shape;251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Когда данные изменяются и нуждается в обновлении. Есть два варианта узнать, что данные изменились: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Первый из них — «dirty checking» (грязная проверка) заключается в том, чтобы опрашивать данные через</a:t>
            </a:r>
            <a:r>
              <a:rPr lang="ru" b="1">
                <a:solidFill>
                  <a:schemeClr val="dk1"/>
                </a:solidFill>
              </a:rPr>
              <a:t> регулярные промежутки времени</a:t>
            </a:r>
            <a:r>
              <a:rPr lang="ru">
                <a:solidFill>
                  <a:schemeClr val="dk1"/>
                </a:solidFill>
              </a:rPr>
              <a:t> и </a:t>
            </a:r>
            <a:r>
              <a:rPr lang="ru" b="1">
                <a:solidFill>
                  <a:schemeClr val="dk1"/>
                </a:solidFill>
              </a:rPr>
              <a:t>рекурсивно проверять все значения</a:t>
            </a:r>
            <a:r>
              <a:rPr lang="ru">
                <a:solidFill>
                  <a:schemeClr val="dk1"/>
                </a:solidFill>
              </a:rPr>
              <a:t> в структуре данных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Второй вариант — «observable» (наблюдаемый) заключается в наблюдении за изменением состояния. Если ничего не изменилось, мы ничего не делаем. Если изменилось, </a:t>
            </a:r>
            <a:r>
              <a:rPr lang="ru" b="1">
                <a:solidFill>
                  <a:schemeClr val="dk1"/>
                </a:solidFill>
              </a:rPr>
              <a:t>мы точно знаем, что нужно обновить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Как?</a:t>
            </a:r>
            <a:endParaRPr/>
          </a:p>
        </p:txBody>
      </p:sp>
      <p:sp>
        <p:nvSpPr>
          <p:cNvPr id="257" name="Google Shape;257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Что делает этот подход действительно быстрым: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Эффективные алгоритмы сравнения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Группировка операций чтения/записи при работе с DOM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Эффективное обновление под-деревьев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Наглядно</a:t>
            </a:r>
            <a:endParaRPr/>
          </a:p>
        </p:txBody>
      </p:sp>
      <p:pic>
        <p:nvPicPr>
          <p:cNvPr id="263" name="Google Shape;2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17" y="1333500"/>
            <a:ext cx="8287375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9"/>
          <p:cNvSpPr txBox="1">
            <a:spLocks noGrp="1"/>
          </p:cNvSpPr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Сложная статья по VDOM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dirty="0"/>
            </a:br>
            <a:r>
              <a:rPr lang="ru" sz="2100" dirty="0"/>
              <a:t>https://nickbulljs.medium.com/how-virtual-dom-work-567128ed77e9</a:t>
            </a:r>
            <a:endParaRPr sz="21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Разбираем как работает Virtual DOM</a:t>
            </a:r>
            <a:endParaRPr/>
          </a:p>
        </p:txBody>
      </p:sp>
      <p:pic>
        <p:nvPicPr>
          <p:cNvPr id="274" name="Google Shape;2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563" y="1132025"/>
            <a:ext cx="731287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должен уметь VDOM?</a:t>
            </a:r>
            <a:endParaRPr/>
          </a:p>
        </p:txBody>
      </p:sp>
      <p:sp>
        <p:nvSpPr>
          <p:cNvPr id="280" name="Google Shape;280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Создавать дерево элементов на странице по шаблону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Изменять дерево элементов согласно обновленному шаблону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2"/>
          <p:cNvSpPr txBox="1">
            <a:spLocks noGrp="1"/>
          </p:cNvSpPr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элемента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vdom.create()</a:t>
            </a:r>
            <a:endParaRPr sz="315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41675"/>
            <a:ext cx="8839200" cy="1361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vdom.create() - пример</a:t>
            </a:r>
            <a:endParaRPr sz="315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" name="Google Shape;29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563" y="1160600"/>
            <a:ext cx="663487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Service Workers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700">
                <a:solidFill>
                  <a:srgbClr val="2D79F6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https://www.youtube.com/watch?v=cmGr0RszHc8</a:t>
            </a:r>
            <a:endParaRPr sz="2700">
              <a:solidFill>
                <a:srgbClr val="2D79F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7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Building offline-first Progressive Web Apps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5"/>
          <p:cNvSpPr txBox="1">
            <a:spLocks noGrp="1"/>
          </p:cNvSpPr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Обновление элемента</a:t>
            </a:r>
            <a:endParaRPr sz="2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vdom.update()</a:t>
            </a:r>
            <a:endParaRPr sz="315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75000"/>
            <a:ext cx="8839204" cy="183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могло измениться?</a:t>
            </a:r>
            <a:endParaRPr/>
          </a:p>
        </p:txBody>
      </p:sp>
      <p:sp>
        <p:nvSpPr>
          <p:cNvPr id="314" name="Google Shape;314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Количество и значения атрибутов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Любой из потомков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8"/>
          <p:cNvSpPr txBox="1">
            <a:spLocks noGrp="1"/>
          </p:cNvSpPr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Обновление атрибутов</a:t>
            </a:r>
            <a:endParaRPr sz="2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vdom.update() - пример</a:t>
            </a:r>
            <a:endParaRPr sz="315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688" y="1179650"/>
            <a:ext cx="551261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0"/>
          <p:cNvSpPr txBox="1">
            <a:spLocks noGrp="1"/>
          </p:cNvSpPr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Обновление дочерних элементов</a:t>
            </a:r>
            <a:endParaRPr sz="21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Обновление дочерних элементов</a:t>
            </a:r>
            <a:endParaRPr/>
          </a:p>
        </p:txBody>
      </p:sp>
      <p:pic>
        <p:nvPicPr>
          <p:cNvPr id="336" name="Google Shape;33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625" y="1132025"/>
            <a:ext cx="724274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Обновление дочерних элементов</a:t>
            </a:r>
            <a:endParaRPr/>
          </a:p>
        </p:txBody>
      </p:sp>
      <p:pic>
        <p:nvPicPr>
          <p:cNvPr id="342" name="Google Shape;34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625" y="1132025"/>
            <a:ext cx="724274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Обновление дочерних элементов</a:t>
            </a:r>
            <a:endParaRPr/>
          </a:p>
        </p:txBody>
      </p:sp>
      <p:pic>
        <p:nvPicPr>
          <p:cNvPr id="348" name="Google Shape;34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625" y="1141550"/>
            <a:ext cx="724274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Обновление дочерних элементов</a:t>
            </a:r>
            <a:endParaRPr/>
          </a:p>
        </p:txBody>
      </p:sp>
      <p:pic>
        <p:nvPicPr>
          <p:cNvPr id="354" name="Google Shape;3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625" y="1170125"/>
            <a:ext cx="724274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это?</a:t>
            </a:r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685800" algn="l" rtl="0"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Service Workers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продвинутая технология, которая позволяет получить полный контроль над жизненным циклом приложения. Сервис воркер — это воркер, который: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работает в выделенном контексте и отдельном потоке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имеет доступ к Cache Storage (расширенное хранилище данных)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имеет возможность перехватывать HTTP-запросы, отправляемые страницей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а так же </a:t>
            </a:r>
            <a:r>
              <a:rPr lang="ru" b="1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может работать даже если само web-приложение или даже браузер не запущены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Обновление дочерних элементов</a:t>
            </a:r>
            <a:endParaRPr/>
          </a:p>
        </p:txBody>
      </p:sp>
      <p:pic>
        <p:nvPicPr>
          <p:cNvPr id="360" name="Google Shape;36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013" y="1170125"/>
            <a:ext cx="579996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Обновление дочерних элементов</a:t>
            </a:r>
            <a:endParaRPr/>
          </a:p>
        </p:txBody>
      </p:sp>
      <p:pic>
        <p:nvPicPr>
          <p:cNvPr id="366" name="Google Shape;36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013" y="1122500"/>
            <a:ext cx="579996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Обновление дочерних элементов</a:t>
            </a:r>
            <a:endParaRPr/>
          </a:p>
        </p:txBody>
      </p:sp>
      <p:pic>
        <p:nvPicPr>
          <p:cNvPr id="372" name="Google Shape;37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938" y="1170125"/>
            <a:ext cx="575411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итоге</a:t>
            </a:r>
            <a:endParaRPr/>
          </a:p>
        </p:txBody>
      </p:sp>
      <p:sp>
        <p:nvSpPr>
          <p:cNvPr id="378" name="Google Shape;378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1 создание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1 удаление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 обновления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vdom.update() - пример</a:t>
            </a:r>
            <a:endParaRPr sz="315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575" y="1122500"/>
            <a:ext cx="422084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1"/>
          <p:cNvSpPr txBox="1">
            <a:spLocks noGrp="1"/>
          </p:cNvSpPr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 есть одна проблемка</a:t>
            </a:r>
            <a:endParaRPr sz="21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JSX</a:t>
            </a:r>
            <a:endParaRPr/>
          </a:p>
        </p:txBody>
      </p:sp>
      <p:pic>
        <p:nvPicPr>
          <p:cNvPr id="405" name="Google Shape;40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463" y="1103450"/>
            <a:ext cx="727306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Как выглядит</a:t>
            </a:r>
            <a:endParaRPr/>
          </a:p>
        </p:txBody>
      </p:sp>
      <p:pic>
        <p:nvPicPr>
          <p:cNvPr id="411" name="Google Shape;41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600" y="1017725"/>
            <a:ext cx="623279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Rect/Vue/Angular/Svelte</a:t>
            </a:r>
            <a:endParaRPr/>
          </a:p>
        </p:txBody>
      </p:sp>
      <p:sp>
        <p:nvSpPr>
          <p:cNvPr id="417" name="Google Shape;417;p75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???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6"/>
          <p:cNvSpPr txBox="1">
            <a:spLocks noGrp="1"/>
          </p:cNvSpPr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фреймворки и зачем они нам нужны?</a:t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Где используется?</a:t>
            </a:r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Кэширование данных (</a:t>
            </a:r>
            <a:r>
              <a:rPr lang="ru">
                <a:solidFill>
                  <a:srgbClr val="2D79F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до 50% диска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Оффлайн-работа приложения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(прям вообще без Интернета чтобы было!)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Фоновая синхронизация данных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Ответ на запросы от других источников ("проксирование" запросов)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Улучшение производительности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Push-нотификации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Распараллеливание вычислений</a:t>
            </a:r>
            <a:endParaRPr b="1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 основного</a:t>
            </a:r>
            <a:endParaRPr/>
          </a:p>
        </p:txBody>
      </p:sp>
      <p:sp>
        <p:nvSpPr>
          <p:cNvPr id="433" name="Google Shape;433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Имеют встроенный Virtual DOM или аналоги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Позволяют писать независимые компоненты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Умеют работать с событиями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Имеют решения по работе с состояниями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Имеют решения по работе с данными (стор)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Позволяют быстро писать классные приложения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" y="398600"/>
            <a:ext cx="8480150" cy="42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Deploy</a:t>
            </a:r>
            <a:endParaRPr/>
          </a:p>
        </p:txBody>
      </p:sp>
      <p:sp>
        <p:nvSpPr>
          <p:cNvPr id="444" name="Google Shape;444;p80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https://frontend.tech-mail.ru/slides/s11/#32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Давным давно</a:t>
            </a:r>
            <a:endParaRPr/>
          </a:p>
        </p:txBody>
      </p:sp>
      <p:pic>
        <p:nvPicPr>
          <p:cNvPr id="450" name="Google Shape;45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988" y="1132025"/>
            <a:ext cx="553403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9525"/>
            <a:ext cx="8839204" cy="4704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9525"/>
            <a:ext cx="8839204" cy="4704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Continuous Integration</a:t>
            </a:r>
            <a:endParaRPr/>
          </a:p>
        </p:txBody>
      </p:sp>
      <p:sp>
        <p:nvSpPr>
          <p:cNvPr id="472" name="Google Shape;472;p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ru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Это практика разработки программного обеспечения, которая заключается в выполнении частых автоматизированных сборок проекта для скорейшего выявления и решения интеграционных проблем. 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04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Continuous Deployment</a:t>
            </a:r>
            <a:endParaRPr/>
          </a:p>
        </p:txBody>
      </p:sp>
      <p:sp>
        <p:nvSpPr>
          <p:cNvPr id="483" name="Google Shape;483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ru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Это подход к разработке программного обеспечения, при котором функциональные возможности программного обеспечения часто предоставляются посредством автоматизированного развертывания.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04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Service Worker</a:t>
            </a:r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Работает в специальном скоупе </a:t>
            </a:r>
            <a:r>
              <a:rPr lang="ru" b="1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ServiceWorkerGlobalScope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который не имеет доступа к обычному скоупу с </a:t>
            </a:r>
            <a:r>
              <a:rPr lang="ru" b="1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window</a:t>
            </a:r>
            <a:endParaRPr b="1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80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Имеет несколько событий, на которые можно добавлять обработчики: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2630750"/>
            <a:ext cx="8115302" cy="20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0858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0858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Управляем конфигурацией</a:t>
            </a:r>
            <a:endParaRPr/>
          </a:p>
        </p:txBody>
      </p:sp>
      <p:pic>
        <p:nvPicPr>
          <p:cNvPr id="509" name="Google Shape;50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975" y="1074875"/>
            <a:ext cx="505005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Docker way</a:t>
            </a:r>
            <a:endParaRPr/>
          </a:p>
        </p:txBody>
      </p:sp>
      <p:sp>
        <p:nvSpPr>
          <p:cNvPr id="515" name="Google Shape;515;p93"/>
          <p:cNvSpPr txBox="1">
            <a:spLocks noGrp="1"/>
          </p:cNvSpPr>
          <p:nvPr>
            <p:ph type="body" idx="1"/>
          </p:nvPr>
        </p:nvSpPr>
        <p:spPr>
          <a:xfrm>
            <a:off x="311700" y="2486025"/>
            <a:ext cx="8520600" cy="20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5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🚚 Каждый компонент системы в отдельном контейнере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5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⚒ Контейнеры содержат в себе всю конфигурацию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5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🌏 Образы хранятся в registry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5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🗓 Образы версионируются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1800"/>
              </a:spcAft>
              <a:buNone/>
            </a:pPr>
            <a:endParaRPr b="1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6" name="Google Shape;51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150" y="60007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Производительность</a:t>
            </a:r>
            <a:endParaRPr/>
          </a:p>
        </p:txBody>
      </p:sp>
      <p:sp>
        <p:nvSpPr>
          <p:cNvPr id="522" name="Google Shape;522;p94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https://frontend.tech-mail.ru/slides/s11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46175"/>
            <a:ext cx="6057900" cy="47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RAM</a:t>
            </a:r>
            <a:endParaRPr/>
          </a:p>
        </p:txBody>
      </p:sp>
      <p:pic>
        <p:nvPicPr>
          <p:cNvPr id="533" name="Google Shape;533;p96"/>
          <p:cNvPicPr preferRelativeResize="0"/>
          <p:nvPr/>
        </p:nvPicPr>
        <p:blipFill rotWithShape="1">
          <a:blip r:embed="rId3">
            <a:alphaModFix/>
          </a:blip>
          <a:srcRect t="7183"/>
          <a:stretch/>
        </p:blipFill>
        <p:spPr>
          <a:xfrm>
            <a:off x="152400" y="1390651"/>
            <a:ext cx="8839199" cy="297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Управление памятью в JavaScript</a:t>
            </a:r>
            <a:endParaRPr/>
          </a:p>
        </p:txBody>
      </p:sp>
      <p:sp>
        <p:nvSpPr>
          <p:cNvPr id="539" name="Google Shape;539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ru" b="1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JavaScript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это язык с </a:t>
            </a:r>
            <a:r>
              <a:rPr lang="ru" b="1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автоматическим управлением памятью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В языке JavaScript память выделяется автоматически при создании объектов и освобождается тоже автоматически в процессе </a:t>
            </a:r>
            <a:r>
              <a:rPr lang="ru" b="1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сборки мусора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98"/>
          <p:cNvPicPr preferRelativeResize="0"/>
          <p:nvPr/>
        </p:nvPicPr>
        <p:blipFill rotWithShape="1">
          <a:blip r:embed="rId3">
            <a:alphaModFix/>
          </a:blip>
          <a:srcRect l="913" t="1292" r="1933" b="5745"/>
          <a:stretch/>
        </p:blipFill>
        <p:spPr>
          <a:xfrm>
            <a:off x="1447959" y="271463"/>
            <a:ext cx="6248079" cy="46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Lifecycle</a:t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00" y="1017725"/>
            <a:ext cx="391580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может закончиться память?</a:t>
            </a:r>
            <a:endParaRPr/>
          </a:p>
        </p:txBody>
      </p:sp>
      <p:sp>
        <p:nvSpPr>
          <p:cNvPr id="550" name="Google Shape;550;p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При создании очень большого количества объектов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— например, при слишком агрессивном кешировании чего-нибудь, или вследствие плохого написания кода приложения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При создании и работе с большими объектами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— например, работа с медиафайлами (изображениями, видео)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Вследствие </a:t>
            </a: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утечек памяти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1800"/>
              </a:spcBef>
              <a:spcAft>
                <a:spcPts val="1800"/>
              </a:spcAft>
              <a:buNone/>
            </a:pPr>
            <a:endParaRPr b="1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Утечка памяти</a:t>
            </a:r>
            <a:endParaRPr/>
          </a:p>
        </p:txBody>
      </p:sp>
      <p:sp>
        <p:nvSpPr>
          <p:cNvPr id="556" name="Google Shape;556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685800" algn="l" rtl="0"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Утечка памяти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— ситуация, когда память занимается объектами, которые больше не нужны приложению, но которые </a:t>
            </a: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не могут быть освобождены автоматически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из-за несовершенства алгоритмов сборки мусора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Чаще всего причиной утечек памяти являются т.н. </a:t>
            </a: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нежелательные ссылки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— ссылки, достижимые из корня, но ссылающиеся на фрагменты памяти, которые точно никогда больше не понадобятся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1800"/>
              </a:spcBef>
              <a:spcAft>
                <a:spcPts val="1800"/>
              </a:spcAft>
              <a:buNone/>
            </a:pP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Ссылки на удаленные элементы</a:t>
            </a:r>
            <a:endParaRPr/>
          </a:p>
        </p:txBody>
      </p:sp>
      <p:pic>
        <p:nvPicPr>
          <p:cNvPr id="562" name="Google Shape;56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74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Замыкания, колбеки</a:t>
            </a:r>
            <a:endParaRPr/>
          </a:p>
        </p:txBody>
      </p:sp>
      <p:pic>
        <p:nvPicPr>
          <p:cNvPr id="568" name="Google Shape;5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4925"/>
            <a:ext cx="8839200" cy="2806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Замыкания, колбеки - чиним</a:t>
            </a:r>
            <a:endParaRPr/>
          </a:p>
        </p:txBody>
      </p:sp>
      <p:pic>
        <p:nvPicPr>
          <p:cNvPr id="574" name="Google Shape;57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425" y="1170125"/>
            <a:ext cx="6873149" cy="183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163" y="3314551"/>
            <a:ext cx="5739674" cy="15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 отладки</a:t>
            </a:r>
            <a:endParaRPr/>
          </a:p>
        </p:txBody>
      </p:sp>
      <p:sp>
        <p:nvSpPr>
          <p:cNvPr id="581" name="Google Shape;581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window.performance.memory 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- объект </a:t>
            </a: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MemoryInfo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Вкладка </a:t>
            </a: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Вкладка </a:t>
            </a: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Memory Profiler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Вкладка </a:t>
            </a: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Performance monitor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работают браузеры</a:t>
            </a:r>
            <a:endParaRPr/>
          </a:p>
        </p:txBody>
      </p:sp>
      <p:sp>
        <p:nvSpPr>
          <p:cNvPr id="587" name="Google Shape;587;p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Загрузка ресурсов страницы — тело документа, файлы скриптов и стилей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Парсинг HTML, построение DOM-дерева документа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Парсинг CSS, построение CSSOM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Выполнение JavaScript-кода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"/>
              <a:buChar char="●"/>
            </a:pPr>
            <a:r>
              <a:rPr lang="ru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(re)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calculating styles</a:t>
            </a: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— расчет всех стилей, применяемых к элементам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"/>
              <a:buChar char="●"/>
            </a:pP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layout (иначе, reflow)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элементов страницы — расчет параметров элементов документа (ширина и высота элемента, его положение на странице)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"/>
              <a:buChar char="●"/>
            </a:pPr>
            <a:r>
              <a:rPr lang="ru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(re)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paint elements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— рендер изображения элементов документа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"/>
              <a:buChar char="●"/>
            </a:pP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compositing of layers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— сведение всех слоев в единое изображение в правильном порядке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ru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go to item 4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JS</a:t>
            </a:r>
            <a:endParaRPr/>
          </a:p>
        </p:txBody>
      </p:sp>
      <p:sp>
        <p:nvSpPr>
          <p:cNvPr id="593" name="Google Shape;593;p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6858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Сегодня большинство устройств обновляют свои экраны 60 раз в секунду. Каждый из этих кадров может длиться чуть более 16 мс (1 секунда / 60 = 16,66 мс). В реальности же браузеру нужно выполнить и еще кое-какие действия, потому непрерывная работа JS должна занимать не более 10 мс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4327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Использование функции </a:t>
            </a:r>
            <a:r>
              <a:rPr lang="ru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requestAnimationFrame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Вынесение сложных вычисления, обработки больших объёмом данных в WebWorker'ы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Асинхронная обработка данных по частям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Оптимизация запуска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тяжёлых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функций с помощью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Throttling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Debouncing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Профилирование JS кода с помощью инструментов разработчика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 b="1"/>
              <a:t>Throttling</a:t>
            </a:r>
            <a:r>
              <a:rPr lang="ru" sz="3150">
                <a:solidFill>
                  <a:schemeClr val="accent2"/>
                </a:solidFill>
              </a:rPr>
              <a:t> и </a:t>
            </a:r>
            <a:r>
              <a:rPr lang="ru" sz="3150" b="1"/>
              <a:t>Debouncing</a:t>
            </a:r>
            <a:endParaRPr sz="3150" b="1"/>
          </a:p>
          <a:p>
            <a:pPr marL="0" lvl="0" indent="0" algn="l" rtl="0">
              <a:spcBef>
                <a:spcPts val="1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Throttling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— декорирование функции при котором она будет выполняться не чаще одного раза в указанный период, даже если она будет вызвана много раз в течение этого периода. Т.е. все промежуточные вызовы будут игнорироваться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1800"/>
              </a:spcAft>
              <a:buNone/>
            </a:pP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Debouncing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— декоратор позволяет превратить несколько вызовов функции в течение определенного времени в один вызов, причем задержка начинает заново отсчитываться с каждой новой попыткой вызова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/>
              <a:t>Оптимизация вычисления стилей</a:t>
            </a:r>
            <a:endParaRPr/>
          </a:p>
        </p:txBody>
      </p:sp>
      <p:sp>
        <p:nvSpPr>
          <p:cNvPr id="605" name="Google Shape;605;p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Сокращение количества элементов в документе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Сокращение сложности макетов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Снижение сложности селекторов, уход от использования каскада стилей в сторону </a:t>
            </a: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методологий, основанных на классах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Профилирование и отладка с помощью инструментов разработчика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685800" algn="l" rtl="0">
              <a:spcBef>
                <a:spcPts val="1800"/>
              </a:spcBef>
              <a:spcAft>
                <a:spcPts val="1800"/>
              </a:spcAft>
              <a:buNone/>
            </a:pPr>
            <a:r>
              <a:rPr lang="ru" i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Приблизительно 50 % времени, которое тратится на вычисление стиля элемента, уходит на сопоставление селекторов, а вторую половину времени занимает построение RenderStyle (представления стиля) на основе сопоставленных правил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Установка</a:t>
            </a:r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38" y="1160600"/>
            <a:ext cx="833791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/>
              <a:t>Оптимизация перерасчета макета</a:t>
            </a:r>
            <a:endParaRPr/>
          </a:p>
        </p:txBody>
      </p:sp>
      <p:sp>
        <p:nvSpPr>
          <p:cNvPr id="611" name="Google Shape;611;p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Избегание перерасчета макета, потому что зачастую, он выполняется для всего документа целиком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Уменьшение количества элементов в документе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Использование новых и более производительных способов вёрстки макета, например, использование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flexbox-layout'ов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вместо моделей макетов на основе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float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Избегание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принудительных синхронных reflow всего документа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Профилирование и отладка с помощью инструментов разработчика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/>
              <a:t>Оптимизация перерисовок элементов</a:t>
            </a:r>
            <a:endParaRPr/>
          </a:p>
        </p:txBody>
      </p:sp>
      <p:sp>
        <p:nvSpPr>
          <p:cNvPr id="617" name="Google Shape;617;p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Изменение любого свойства, кроме transform и opacity, вызывает перерисовку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Сокращение области прорисовки путем размещения элементов на отдельных слоях и оптимизации анимации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Использование более простых css-свойств для стилизации элементов, избегание использования </a:t>
            </a:r>
            <a:r>
              <a:rPr lang="ru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затратных css-свойств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Профилирование и отладка с помощью инструментов разработчика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/>
              <a:t>Оптимизация компоновки слоев</a:t>
            </a:r>
            <a:endParaRPr/>
          </a:p>
        </p:txBody>
      </p:sp>
      <p:sp>
        <p:nvSpPr>
          <p:cNvPr id="623" name="Google Shape;623;p1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Управление количеством слоев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Вынесение анимируемых элементов на новые слои с помощью свойств </a:t>
            </a:r>
            <a:r>
              <a:rPr lang="ru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will-change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transform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Программирование анимаций с использованием правильных css-свойств: </a:t>
            </a:r>
            <a:r>
              <a:rPr lang="ru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transform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opacity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Профилирование и отладка с помощью инструментов разработчика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 FE разработчика в 2023</a:t>
            </a:r>
            <a:endParaRPr/>
          </a:p>
        </p:txBody>
      </p:sp>
      <p:sp>
        <p:nvSpPr>
          <p:cNvPr id="629" name="Google Shape;629;p112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https://frontend.tech-mail.ru/slides/s12/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13"/>
          <p:cNvSpPr txBox="1">
            <a:spLocks noGrp="1"/>
          </p:cNvSpPr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Теория</a:t>
            </a:r>
            <a:endParaRPr sz="21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Теория</a:t>
            </a:r>
            <a:endParaRPr/>
          </a:p>
        </p:txBody>
      </p:sp>
      <p:sp>
        <p:nvSpPr>
          <p:cNvPr id="640" name="Google Shape;640;p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Знать про протоколы WEB'а: HTTP/1 (HTTP/1.1), HTTP/2, HTTP/3, HTTPS, WebSocket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Знание JavaScript — причём, полезно знать как es6+, так и es5. TypeScript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Знание возможностей браузеров (HTML5, CSS), уметь в </a:t>
            </a:r>
            <a:r>
              <a:rPr lang="ru" i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кроссбраузерность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понимать, как браузеры работают </a:t>
            </a:r>
            <a:r>
              <a:rPr lang="ru" i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внутри</a:t>
            </a:r>
            <a:endParaRPr i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Вопросы, связанные с безопасностью web-приложений (что такое XSS, как работают cookie, что такое CORS...)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Понимать вопросы, связанные с инфраструктурой, деплоем статики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Иметь представление о UX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Иметь представление о server-side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Всё, что связано с программированием в целом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5"/>
          <p:cNvSpPr txBox="1">
            <a:spLocks noGrp="1"/>
          </p:cNvSpPr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</a:t>
            </a:r>
            <a:endParaRPr sz="21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</a:t>
            </a:r>
            <a:endParaRPr/>
          </a:p>
        </p:txBody>
      </p:sp>
      <p:sp>
        <p:nvSpPr>
          <p:cNvPr id="651" name="Google Shape;651;p1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Инструменты разработки: Node.js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Инструменты сборки: Webpack, grunt, gulp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Инструменты работы с CSS: PostCSS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Модульные системы: ES6-модули, AMD, UMD, commonjs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DevTools браузеров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17"/>
          <p:cNvSpPr txBox="1">
            <a:spLocks noGrp="1"/>
          </p:cNvSpPr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</a:t>
            </a:r>
            <a:endParaRPr sz="21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</a:t>
            </a:r>
            <a:endParaRPr/>
          </a:p>
        </p:txBody>
      </p:sp>
      <p:sp>
        <p:nvSpPr>
          <p:cNvPr id="662" name="Google Shape;662;p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React</a:t>
            </a:r>
            <a:r>
              <a:rPr lang="ru" sz="135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</a:t>
            </a:r>
            <a:endParaRPr sz="135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Angular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VueJS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Svelte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2208</Words>
  <Application>Microsoft Macintosh PowerPoint</Application>
  <PresentationFormat>Экран (16:9)</PresentationFormat>
  <Paragraphs>278</Paragraphs>
  <Slides>121</Slides>
  <Notes>121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121</vt:i4>
      </vt:variant>
    </vt:vector>
  </HeadingPairs>
  <TitlesOfParts>
    <vt:vector size="125" baseType="lpstr">
      <vt:lpstr>Arial</vt:lpstr>
      <vt:lpstr>Roboto Mono</vt:lpstr>
      <vt:lpstr>Roboto</vt:lpstr>
      <vt:lpstr>Simple Light</vt:lpstr>
      <vt:lpstr>Лекция 8</vt:lpstr>
      <vt:lpstr>Презентация PowerPoint</vt:lpstr>
      <vt:lpstr>Service Workers</vt:lpstr>
      <vt:lpstr>Service Workers</vt:lpstr>
      <vt:lpstr>Что это?</vt:lpstr>
      <vt:lpstr>Где используется?</vt:lpstr>
      <vt:lpstr>Service Worker</vt:lpstr>
      <vt:lpstr>Lifecycle</vt:lpstr>
      <vt:lpstr>Установка</vt:lpstr>
      <vt:lpstr>Важно</vt:lpstr>
      <vt:lpstr>Service Worker - это файл</vt:lpstr>
      <vt:lpstr>Примерчик  https://googlechrome.github.io/samples/service-worker/</vt:lpstr>
      <vt:lpstr>PWA</vt:lpstr>
      <vt:lpstr>Прогрессивные интернетные приложения</vt:lpstr>
      <vt:lpstr>PWA</vt:lpstr>
      <vt:lpstr>Презентация PowerPoint</vt:lpstr>
      <vt:lpstr>Презентация PowerPoint</vt:lpstr>
      <vt:lpstr>Презентация PowerPoint</vt:lpstr>
      <vt:lpstr>Что нужно сделать, чтобы завелось?</vt:lpstr>
      <vt:lpstr>Web App Manifest</vt:lpstr>
      <vt:lpstr>Web App Manifest </vt:lpstr>
      <vt:lpstr>Apple Meta Tags</vt:lpstr>
      <vt:lpstr>Преимущества PWA</vt:lpstr>
      <vt:lpstr>Недостатки PWA</vt:lpstr>
      <vt:lpstr>Примерчик  https://www.google.ru/maps/</vt:lpstr>
      <vt:lpstr>Virtual DOM</vt:lpstr>
      <vt:lpstr>Что это?</vt:lpstr>
      <vt:lpstr>Как работает?</vt:lpstr>
      <vt:lpstr>Как работает?</vt:lpstr>
      <vt:lpstr>Virtual DOM</vt:lpstr>
      <vt:lpstr>Когда?</vt:lpstr>
      <vt:lpstr>Как?</vt:lpstr>
      <vt:lpstr>Наглядно</vt:lpstr>
      <vt:lpstr>Сложная статья по VDOM  https://nickbulljs.medium.com/how-virtual-dom-work-567128ed77e9</vt:lpstr>
      <vt:lpstr>Разбираем как работает Virtual DOM</vt:lpstr>
      <vt:lpstr>Что должен уметь VDOM?</vt:lpstr>
      <vt:lpstr>Создание элемента</vt:lpstr>
      <vt:lpstr>vdom.create() </vt:lpstr>
      <vt:lpstr>vdom.create() - пример </vt:lpstr>
      <vt:lpstr>Обновление элемента</vt:lpstr>
      <vt:lpstr>vdom.update() </vt:lpstr>
      <vt:lpstr>Что могло измениться?</vt:lpstr>
      <vt:lpstr>Обновление атрибутов</vt:lpstr>
      <vt:lpstr>vdom.update() - пример </vt:lpstr>
      <vt:lpstr>Обновление дочерних элементов</vt:lpstr>
      <vt:lpstr>Обновление дочерних элементов</vt:lpstr>
      <vt:lpstr>Обновление дочерних элементов</vt:lpstr>
      <vt:lpstr>Обновление дочерних элементов</vt:lpstr>
      <vt:lpstr>Обновление дочерних элементов</vt:lpstr>
      <vt:lpstr>Обновление дочерних элементов</vt:lpstr>
      <vt:lpstr>Обновление дочерних элементов</vt:lpstr>
      <vt:lpstr>Обновление дочерних элементов</vt:lpstr>
      <vt:lpstr>В итоге</vt:lpstr>
      <vt:lpstr>vdom.update() - пример </vt:lpstr>
      <vt:lpstr>Но есть одна проблемка</vt:lpstr>
      <vt:lpstr>JSX</vt:lpstr>
      <vt:lpstr>Как выглядит</vt:lpstr>
      <vt:lpstr>Rect/Vue/Angular/Svelte</vt:lpstr>
      <vt:lpstr>Что такое фреймворки и зачем они нам нужны?</vt:lpstr>
      <vt:lpstr>Из основного</vt:lpstr>
      <vt:lpstr>Презентация PowerPoint</vt:lpstr>
      <vt:lpstr>Deploy</vt:lpstr>
      <vt:lpstr>Давным давно</vt:lpstr>
      <vt:lpstr>Презентация PowerPoint</vt:lpstr>
      <vt:lpstr>Презентация PowerPoint</vt:lpstr>
      <vt:lpstr>Continuous Integration</vt:lpstr>
      <vt:lpstr>Презентация PowerPoint</vt:lpstr>
      <vt:lpstr>Continuous Deployment</vt:lpstr>
      <vt:lpstr>Презентация PowerPoint</vt:lpstr>
      <vt:lpstr>Презентация PowerPoint</vt:lpstr>
      <vt:lpstr>Презентация PowerPoint</vt:lpstr>
      <vt:lpstr>Презентация PowerPoint</vt:lpstr>
      <vt:lpstr>Управляем конфигурацией</vt:lpstr>
      <vt:lpstr>Docker way</vt:lpstr>
      <vt:lpstr>Производительность</vt:lpstr>
      <vt:lpstr>Презентация PowerPoint</vt:lpstr>
      <vt:lpstr>RAM</vt:lpstr>
      <vt:lpstr>Управление памятью в JavaScript</vt:lpstr>
      <vt:lpstr>Презентация PowerPoint</vt:lpstr>
      <vt:lpstr>Как может закончиться память?</vt:lpstr>
      <vt:lpstr>Утечка памяти</vt:lpstr>
      <vt:lpstr>Ссылки на удаленные элементы</vt:lpstr>
      <vt:lpstr>Замыкания, колбеки</vt:lpstr>
      <vt:lpstr>Замыкания, колбеки - чиним</vt:lpstr>
      <vt:lpstr>Инструменты отладки</vt:lpstr>
      <vt:lpstr>Как работают браузеры</vt:lpstr>
      <vt:lpstr>Оптимизация JS</vt:lpstr>
      <vt:lpstr>Throttling и Debouncing </vt:lpstr>
      <vt:lpstr>Оптимизация вычисления стилей</vt:lpstr>
      <vt:lpstr>Оптимизация перерасчета макета</vt:lpstr>
      <vt:lpstr>Оптимизация перерисовок элементов</vt:lpstr>
      <vt:lpstr>Оптимизация компоновки слоев</vt:lpstr>
      <vt:lpstr>Резюме FE разработчика в 2023</vt:lpstr>
      <vt:lpstr>Теория</vt:lpstr>
      <vt:lpstr>Теория</vt:lpstr>
      <vt:lpstr>Инструменты</vt:lpstr>
      <vt:lpstr>Инструменты</vt:lpstr>
      <vt:lpstr>Фреймворки</vt:lpstr>
      <vt:lpstr>Фреймворки</vt:lpstr>
      <vt:lpstr>Как развиваться?</vt:lpstr>
      <vt:lpstr>Как развиваться?</vt:lpstr>
      <vt:lpstr>Frontend - это не только браузер</vt:lpstr>
      <vt:lpstr>Server-side</vt:lpstr>
      <vt:lpstr>Презентация PowerPoint</vt:lpstr>
      <vt:lpstr>Node.JS</vt:lpstr>
      <vt:lpstr>Презентация PowerPoint</vt:lpstr>
      <vt:lpstr>Презентация PowerPoint</vt:lpstr>
      <vt:lpstr>Desktop</vt:lpstr>
      <vt:lpstr>Chromium</vt:lpstr>
      <vt:lpstr>Презентация PowerPoint</vt:lpstr>
      <vt:lpstr>Electron</vt:lpstr>
      <vt:lpstr>Популярность </vt:lpstr>
      <vt:lpstr>Mobile</vt:lpstr>
      <vt:lpstr>Презентация PowerPoint</vt:lpstr>
      <vt:lpstr>Презентация PowerPoint</vt:lpstr>
      <vt:lpstr>React Native</vt:lpstr>
      <vt:lpstr>Пример</vt:lpstr>
      <vt:lpstr>Презентация PowerPoint</vt:lpstr>
      <vt:lpstr>Популярность </vt:lpstr>
      <vt:lpstr>OS &amp; SmartTV</vt:lpstr>
      <vt:lpstr>OS &amp; SmartTV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8</dc:title>
  <cp:lastModifiedBy>Microsoft Office User</cp:lastModifiedBy>
  <cp:revision>2</cp:revision>
  <dcterms:modified xsi:type="dcterms:W3CDTF">2025-03-24T12:10:43Z</dcterms:modified>
</cp:coreProperties>
</file>